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79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presentation-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/3.0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online-banking-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ngimg.com/png/72547-thinking-photography-question-mark-man-stock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4">
            <a:extLst>
              <a:ext uri="{FF2B5EF4-FFF2-40B4-BE49-F238E27FC236}">
                <a16:creationId xmlns:a16="http://schemas.microsoft.com/office/drawing/2014/main" id="{7EE312BB-83E0-4D86-9DF4-0226C4278E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799" r="541"/>
          <a:stretch/>
        </p:blipFill>
        <p:spPr>
          <a:xfrm>
            <a:off x="6093556" y="10"/>
            <a:ext cx="6095267" cy="685799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8" name="Picture 8">
            <a:extLst>
              <a:ext uri="{FF2B5EF4-FFF2-40B4-BE49-F238E27FC236}">
                <a16:creationId xmlns:a16="http://schemas.microsoft.com/office/drawing/2014/main" id="{0A59D270-32B9-42B3-935F-106B21241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88333"/>
            <a:ext cx="6400800" cy="185701"/>
          </a:xfrm>
          <a:prstGeom prst="rect">
            <a:avLst/>
          </a:prstGeom>
        </p:spPr>
      </p:pic>
      <p:sp>
        <p:nvSpPr>
          <p:cNvPr id="19" name="Rectangle 10">
            <a:extLst>
              <a:ext uri="{FF2B5EF4-FFF2-40B4-BE49-F238E27FC236}">
                <a16:creationId xmlns:a16="http://schemas.microsoft.com/office/drawing/2014/main" id="{1D369348-41FF-46AE-8D88-31B1A1C4E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162908"/>
            <a:ext cx="6411743" cy="253218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008A5-89E8-EC42-8B78-A414BCB77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403231"/>
            <a:ext cx="5192940" cy="2133600"/>
          </a:xfrm>
        </p:spPr>
        <p:txBody>
          <a:bodyPr>
            <a:normAutofit/>
          </a:bodyPr>
          <a:lstStyle/>
          <a:p>
            <a:r>
              <a:rPr lang="en-US"/>
              <a:t>Telemarketing Success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4F36E7-BF43-854F-A669-24F87D770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379" y="4831173"/>
            <a:ext cx="5718884" cy="1117687"/>
          </a:xfrm>
        </p:spPr>
        <p:txBody>
          <a:bodyPr>
            <a:normAutofit/>
          </a:bodyPr>
          <a:lstStyle/>
          <a:p>
            <a:r>
              <a:rPr lang="en-US" dirty="0"/>
              <a:t>Institute of Data Capstone Project </a:t>
            </a:r>
          </a:p>
          <a:p>
            <a:r>
              <a:rPr lang="en-US" dirty="0"/>
              <a:t>Anna-Maria Schreiner, Aspiring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3624647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7341052-73F2-435C-A1F0-70961D11B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08EE4E-58B7-1E40-8020-833C325937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5000"/>
            <a:grayscl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450" r="9091" b="3058"/>
          <a:stretch/>
        </p:blipFill>
        <p:spPr>
          <a:xfrm>
            <a:off x="-3177" y="1240115"/>
            <a:ext cx="12192000" cy="68580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4D2D0F6-68B7-4A2F-B80D-B3AAC1F4D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0BCEF11-98AA-4EF8-91CF-8146F6479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F7CE7-ED87-2D4F-A75F-98B5929E9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 dirty="0"/>
              <a:t>Today’s Agenda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B816C00-E2A2-4A28-A8CB-2E9E10E9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2892C6A-FAAA-49A9-B836-6ECC4D48D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7CF2D-1FFA-C54D-BF56-09DDCB17B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975" y="2608313"/>
            <a:ext cx="9613861" cy="3395060"/>
          </a:xfrm>
        </p:spPr>
        <p:txBody>
          <a:bodyPr anchor="ctr">
            <a:normAutofit/>
          </a:bodyPr>
          <a:lstStyle/>
          <a:p>
            <a:r>
              <a:rPr lang="en-US" sz="2800" dirty="0"/>
              <a:t>Who am I and what can I do for YOU?</a:t>
            </a:r>
          </a:p>
          <a:p>
            <a:r>
              <a:rPr lang="en-US" sz="2800" dirty="0"/>
              <a:t>What are we tackling today?</a:t>
            </a:r>
          </a:p>
          <a:p>
            <a:r>
              <a:rPr lang="en-US" sz="2800" dirty="0"/>
              <a:t>Time to solve some problems!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7F317A-CD3B-5744-8039-25842E3F0AB8}"/>
              </a:ext>
            </a:extLst>
          </p:cNvPr>
          <p:cNvSpPr txBox="1"/>
          <p:nvPr/>
        </p:nvSpPr>
        <p:spPr>
          <a:xfrm>
            <a:off x="9647743" y="7898061"/>
            <a:ext cx="254108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://www.pngall.com/presentation-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638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ECAD23-900F-4F1B-A441-6A68749F8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7943801-CAEC-4F98-9332-2A4D91284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A233090-6C39-4F59-8A0F-86F011A7E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4DCAA0-4BF1-4FB9-97BA-D6BA63041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876030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A921-6B2E-7C45-9952-912978308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en-US" dirty="0"/>
              <a:t>What Can I do For You?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BC2FEA5-B399-458A-8393-E06CE40DB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3BE3F-52D9-C046-87EF-F00A8FC7D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189" y="2113872"/>
            <a:ext cx="6945520" cy="4515528"/>
          </a:xfrm>
        </p:spPr>
        <p:txBody>
          <a:bodyPr>
            <a:normAutofit fontScale="92500"/>
          </a:bodyPr>
          <a:lstStyle/>
          <a:p>
            <a:r>
              <a:rPr lang="en-US" sz="1400" b="1" dirty="0"/>
              <a:t>Education: </a:t>
            </a:r>
          </a:p>
          <a:p>
            <a:pPr lvl="1"/>
            <a:r>
              <a:rPr lang="en-US" sz="1400" dirty="0"/>
              <a:t>Bachelor of International Business Management at University of Queensland (Australia) and Universität St Gallen (Switzerland)</a:t>
            </a:r>
          </a:p>
          <a:p>
            <a:pPr lvl="1"/>
            <a:r>
              <a:rPr lang="en-US" sz="1400" dirty="0"/>
              <a:t>RMIT/ Udacity Business Analytics Nanodegree</a:t>
            </a:r>
          </a:p>
          <a:p>
            <a:pPr lvl="1"/>
            <a:r>
              <a:rPr lang="en-US" sz="1400" dirty="0"/>
              <a:t>Institute of Data Graduate Certificate of Data Science and Artificial Intelligence</a:t>
            </a:r>
          </a:p>
          <a:p>
            <a:r>
              <a:rPr lang="en-US" sz="1400" b="1" dirty="0"/>
              <a:t>Professional Experience</a:t>
            </a:r>
          </a:p>
          <a:p>
            <a:pPr lvl="1"/>
            <a:r>
              <a:rPr lang="en-US" sz="1400" dirty="0"/>
              <a:t>Global University Ambassador</a:t>
            </a:r>
          </a:p>
          <a:p>
            <a:pPr lvl="1"/>
            <a:r>
              <a:rPr lang="en-US" sz="1400" dirty="0"/>
              <a:t>Management, supervision and training within Hatted hospitality venues</a:t>
            </a:r>
          </a:p>
          <a:p>
            <a:pPr lvl="1"/>
            <a:r>
              <a:rPr lang="en-US" sz="1400" dirty="0"/>
              <a:t>Accredited wine slinger and “People Person” extraordinaire</a:t>
            </a:r>
          </a:p>
          <a:p>
            <a:r>
              <a:rPr lang="en-US" sz="1400" b="1" dirty="0"/>
              <a:t>Data Science Learning and Experience</a:t>
            </a:r>
          </a:p>
          <a:p>
            <a:pPr lvl="1"/>
            <a:r>
              <a:rPr lang="en-US" sz="1400" dirty="0"/>
              <a:t>Immersive training alongside real-time application to continuously build a portfolio of experience.</a:t>
            </a:r>
          </a:p>
          <a:p>
            <a:r>
              <a:rPr lang="en-US" sz="1400" b="1" dirty="0"/>
              <a:t>So How Can I Solve YOUR Problems?</a:t>
            </a:r>
          </a:p>
          <a:p>
            <a:pPr lvl="1"/>
            <a:r>
              <a:rPr lang="en-US" sz="1400" dirty="0"/>
              <a:t>By combing accredited operational intercultural business theory, practical numerical skills for data wrangling and predictive machine learning models AS WELL AS having a seriously impressive degree of social intelligence. I can sell ice to an Eskimo – because HE needs it, not because I need him to. Watch me.</a:t>
            </a:r>
          </a:p>
          <a:p>
            <a:pPr lvl="1"/>
            <a:r>
              <a:rPr lang="en-US" sz="1400" dirty="0"/>
              <a:t>Funnel all these relevant skills towards a business problem and “BAM!” you will have a solution!</a:t>
            </a:r>
          </a:p>
          <a:p>
            <a:pPr lvl="1"/>
            <a:endParaRPr lang="en-US" sz="1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6FB85B-0AF5-2246-B8F3-973DCA6E98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241" b="6801"/>
          <a:stretch/>
        </p:blipFill>
        <p:spPr>
          <a:xfrm>
            <a:off x="8220333" y="1014413"/>
            <a:ext cx="3472759" cy="481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460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5AF5A-C4A9-AF48-8AB9-C62446ADC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Industry Insiders: Who Are We Dealing With?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5E3E3-ABC3-C641-B3C4-0AEE1DB34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6037" y="2291938"/>
            <a:ext cx="7513652" cy="418040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Client: </a:t>
            </a:r>
          </a:p>
          <a:p>
            <a:pPr lvl="1"/>
            <a:r>
              <a:rPr lang="en-US" dirty="0"/>
              <a:t>Central bank of the Portuguese Republic (Banco de Portugal)</a:t>
            </a:r>
          </a:p>
          <a:p>
            <a:r>
              <a:rPr lang="en-US" dirty="0"/>
              <a:t>Problem area</a:t>
            </a:r>
          </a:p>
          <a:p>
            <a:pPr lvl="1"/>
            <a:r>
              <a:rPr lang="en-US" dirty="0"/>
              <a:t>Declining revenue instigating the need to deploy direct telemarketing campaigns to promote long-term deposits</a:t>
            </a:r>
          </a:p>
          <a:p>
            <a:pPr lvl="1"/>
            <a:r>
              <a:rPr lang="en-US" dirty="0"/>
              <a:t>Marketing campaign dilemma – is it worth it?</a:t>
            </a:r>
          </a:p>
          <a:p>
            <a:r>
              <a:rPr lang="en-US" dirty="0"/>
              <a:t>Why is this area interesting?</a:t>
            </a:r>
          </a:p>
          <a:p>
            <a:pPr lvl="1"/>
            <a:r>
              <a:rPr lang="en-US" dirty="0"/>
              <a:t>As the banking industry faces a lot of disruption and technological shift, strategies will have to be instigated to maintain competitive value.</a:t>
            </a:r>
          </a:p>
          <a:p>
            <a:pPr lvl="1"/>
            <a:r>
              <a:rPr lang="en-US" dirty="0"/>
              <a:t>Being able to model the success of such marketing strategies will result in an immense financial and operative gain on business processes. </a:t>
            </a:r>
          </a:p>
          <a:p>
            <a:r>
              <a:rPr lang="en-US" dirty="0"/>
              <a:t>Previous work in this area</a:t>
            </a:r>
          </a:p>
          <a:p>
            <a:pPr lvl="1"/>
            <a:r>
              <a:rPr lang="en-US" dirty="0"/>
              <a:t>Artificial Intelligence and Machine Learning is becoming a significant component of marketing in all business sectors. Targeted marketing schemes stemmed from data analysis is arguably indispensable to maintain competitive advantage.</a:t>
            </a:r>
          </a:p>
          <a:p>
            <a:pPr lvl="1"/>
            <a:endParaRPr lang="en-US" dirty="0"/>
          </a:p>
        </p:txBody>
      </p:sp>
      <p:pic>
        <p:nvPicPr>
          <p:cNvPr id="5" name="Picture 4" descr="A picture containing calendar&#10;&#10;Description automatically generated">
            <a:extLst>
              <a:ext uri="{FF2B5EF4-FFF2-40B4-BE49-F238E27FC236}">
                <a16:creationId xmlns:a16="http://schemas.microsoft.com/office/drawing/2014/main" id="{C7B88697-B84C-4041-A681-B1098EE5E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0628" y="2544409"/>
            <a:ext cx="3560363" cy="356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86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A3CAE-394C-F240-8D15-486E3AFD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Solve Some Problems!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4C9C2-CB4D-1543-B281-DCC11158C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37" y="2244435"/>
            <a:ext cx="9613860" cy="445324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Business Perspective: </a:t>
            </a:r>
            <a:r>
              <a:rPr lang="en-GB" dirty="0"/>
              <a:t>Which existing customers would have a higher probability of responding positively to a long-term deposit marketing campaign?</a:t>
            </a:r>
            <a:endParaRPr lang="en-US" dirty="0"/>
          </a:p>
          <a:p>
            <a:pPr lvl="1"/>
            <a:r>
              <a:rPr lang="en-US" dirty="0"/>
              <a:t>Who’s involved? </a:t>
            </a:r>
          </a:p>
          <a:p>
            <a:pPr lvl="2"/>
            <a:r>
              <a:rPr lang="en-US" dirty="0"/>
              <a:t>Portuguese Retail Bank: Board of Directors, Board of Auditors, Advisory Board, shareholders, customers. </a:t>
            </a:r>
          </a:p>
          <a:p>
            <a:pPr lvl="1"/>
            <a:r>
              <a:rPr lang="en-US" dirty="0"/>
              <a:t>Business value</a:t>
            </a:r>
          </a:p>
          <a:p>
            <a:pPr lvl="2"/>
            <a:r>
              <a:rPr lang="en-GB" dirty="0"/>
              <a:t>Increased long-term deposits = Increased financial investment capabilities.</a:t>
            </a:r>
          </a:p>
          <a:p>
            <a:pPr lvl="2"/>
            <a:r>
              <a:rPr lang="en-GB" dirty="0"/>
              <a:t>The bank can invest the long-term value in various other products that are deemed to have a higher rate of return</a:t>
            </a:r>
          </a:p>
          <a:p>
            <a:pPr lvl="2"/>
            <a:r>
              <a:rPr lang="en-GB" dirty="0"/>
              <a:t>Increased </a:t>
            </a:r>
            <a:r>
              <a:rPr lang="en-US" dirty="0"/>
              <a:t>financial certainty/ decreased instability 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Data Science Perspective: </a:t>
            </a:r>
            <a:r>
              <a:rPr lang="en-GB" dirty="0"/>
              <a:t>Can a Machine Learning model predict which clients are most-likely to positively engage in telemarketing calls?</a:t>
            </a:r>
            <a:endParaRPr lang="en-US" dirty="0"/>
          </a:p>
          <a:p>
            <a:pPr lvl="1"/>
            <a:r>
              <a:rPr lang="en-US" dirty="0"/>
              <a:t>Data required:</a:t>
            </a:r>
          </a:p>
          <a:p>
            <a:pPr lvl="2"/>
            <a:r>
              <a:rPr lang="en-US" dirty="0"/>
              <a:t>Survey data of the campaign, customer attributes, resulting response</a:t>
            </a:r>
          </a:p>
          <a:p>
            <a:pPr lvl="1"/>
            <a:r>
              <a:rPr lang="en-US" dirty="0"/>
              <a:t>Data sources</a:t>
            </a:r>
          </a:p>
          <a:p>
            <a:pPr lvl="2"/>
            <a:r>
              <a:rPr lang="en-US" dirty="0"/>
              <a:t>UCI Machine learning repository, based on a study conducted in 2014 by </a:t>
            </a:r>
            <a:r>
              <a:rPr lang="en-AU" dirty="0"/>
              <a:t>S. Moro, P. Cortez and P. Rita.</a:t>
            </a:r>
          </a:p>
          <a:p>
            <a:pPr lvl="2"/>
            <a:r>
              <a:rPr lang="en-US" dirty="0"/>
              <a:t>Relational, structured. 41,188 instances, 20 attributes. One-off study.</a:t>
            </a:r>
          </a:p>
          <a:p>
            <a:pPr lvl="2"/>
            <a:r>
              <a:rPr lang="en-US" dirty="0"/>
              <a:t>Generated via CSV format, to be stored in a relational database (SQLite)</a:t>
            </a:r>
          </a:p>
          <a:p>
            <a:pPr lvl="2"/>
            <a:r>
              <a:rPr lang="en-US" dirty="0"/>
              <a:t>Endorsed by the University Institute of Lisbon and the University of Minho Research Centre</a:t>
            </a:r>
          </a:p>
        </p:txBody>
      </p:sp>
      <p:pic>
        <p:nvPicPr>
          <p:cNvPr id="28" name="Picture 27" descr="Icon&#10;&#10;Description automatically generated">
            <a:extLst>
              <a:ext uri="{FF2B5EF4-FFF2-40B4-BE49-F238E27FC236}">
                <a16:creationId xmlns:a16="http://schemas.microsoft.com/office/drawing/2014/main" id="{0B0F6A06-12BD-1D41-B0A2-61772BD823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-259" t="2975" r="24784"/>
          <a:stretch/>
        </p:blipFill>
        <p:spPr>
          <a:xfrm>
            <a:off x="8727829" y="2404753"/>
            <a:ext cx="3464171" cy="445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67497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543</Words>
  <Application>Microsoft Macintosh PowerPoint</Application>
  <PresentationFormat>Widescreen</PresentationFormat>
  <Paragraphs>50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Trebuchet MS</vt:lpstr>
      <vt:lpstr>Berlin</vt:lpstr>
      <vt:lpstr>Telemarketing Success</vt:lpstr>
      <vt:lpstr>Today’s Agenda</vt:lpstr>
      <vt:lpstr>What Can I do For You?</vt:lpstr>
      <vt:lpstr>Industry Insiders: Who Are We Dealing With?</vt:lpstr>
      <vt:lpstr>Time to Solve Some Problems!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Telemarketing Success</dc:title>
  <dc:creator>Anna-Maria Schreiner</dc:creator>
  <cp:lastModifiedBy>Anna-Maria Schreiner</cp:lastModifiedBy>
  <cp:revision>7</cp:revision>
  <dcterms:created xsi:type="dcterms:W3CDTF">2020-11-05T08:23:08Z</dcterms:created>
  <dcterms:modified xsi:type="dcterms:W3CDTF">2020-11-06T05:46:29Z</dcterms:modified>
</cp:coreProperties>
</file>

<file path=docProps/thumbnail.jpeg>
</file>